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36DFA24-7CFD-41A2-80AC-960E814B6BDD}" v="696" dt="2021-11-24T06:26:11.301"/>
    <p1510:client id="{1225A363-4F1D-49C5-89BA-7D56C286D732}" v="454" dt="2021-11-24T07:06:17.59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7721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9581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2567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798706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5651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395531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7955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6376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237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4748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1838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5295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0261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5177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78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4006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093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2/15/2022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60318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11042" y="297611"/>
            <a:ext cx="11264659" cy="5732253"/>
          </a:xfrm>
        </p:spPr>
        <p:txBody>
          <a:bodyPr>
            <a:normAutofit fontScale="90000"/>
          </a:bodyPr>
          <a:lstStyle/>
          <a:p>
            <a:pPr algn="r"/>
            <a:r>
              <a:rPr lang="ru-RU" b="1" dirty="0"/>
              <a:t>Создание новых мест</a:t>
            </a:r>
            <a:br>
              <a:rPr lang="ru-RU" b="1" dirty="0"/>
            </a:br>
            <a:r>
              <a:rPr lang="ru-RU" b="1" dirty="0"/>
              <a:t>                             дополнительного                  образования детей в </a:t>
            </a:r>
            <a:br>
              <a:rPr lang="ru-RU" b="1" dirty="0"/>
            </a:br>
            <a:r>
              <a:rPr lang="ru-RU" b="1" dirty="0"/>
              <a:t>МБУ ДО </a:t>
            </a:r>
            <a:br>
              <a:rPr lang="ru-RU" b="1" dirty="0"/>
            </a:br>
            <a:r>
              <a:rPr lang="ru-RU" b="1" dirty="0"/>
              <a:t>"Станция юных техников" МР </a:t>
            </a:r>
            <a:r>
              <a:rPr lang="ru-RU" b="1" dirty="0" err="1"/>
              <a:t>Иглинский</a:t>
            </a:r>
            <a:r>
              <a:rPr lang="ru-RU" b="1" dirty="0"/>
              <a:t> район</a:t>
            </a:r>
            <a:br>
              <a:rPr lang="ru-RU" b="1" dirty="0"/>
            </a:br>
            <a:r>
              <a:rPr lang="ru-RU" b="1" dirty="0"/>
              <a:t> </a:t>
            </a:r>
            <a:r>
              <a:rPr lang="ru-RU" b="1" dirty="0" smtClean="0"/>
              <a:t>Республики </a:t>
            </a:r>
            <a:r>
              <a:rPr lang="ru-RU" b="1" dirty="0"/>
              <a:t>Башкортостан </a:t>
            </a:r>
            <a:br>
              <a:rPr lang="ru-RU" b="1" dirty="0"/>
            </a:br>
            <a:r>
              <a:rPr lang="ru-RU" b="1" dirty="0"/>
              <a:t>в 2021 году</a:t>
            </a:r>
            <a:endParaRPr lang="ru-RU" dirty="0"/>
          </a:p>
        </p:txBody>
      </p:sp>
      <p:pic>
        <p:nvPicPr>
          <p:cNvPr id="4" name="Рисунок 4" descr="Изображение выглядит как текст, визитка&#10;&#10;Автоматически созданное описание">
            <a:extLst>
              <a:ext uri="{FF2B5EF4-FFF2-40B4-BE49-F238E27FC236}">
                <a16:creationId xmlns="" xmlns:a16="http://schemas.microsoft.com/office/drawing/2014/main" id="{39029723-5C4B-43A0-B994-7645252DB0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770199"/>
            <a:ext cx="3462067" cy="2614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6515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Объект 11">
            <a:extLst>
              <a:ext uri="{FF2B5EF4-FFF2-40B4-BE49-F238E27FC236}">
                <a16:creationId xmlns="" xmlns:a16="http://schemas.microsoft.com/office/drawing/2014/main" id="{5C41B79B-9804-4277-BB96-254C5DF419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685800"/>
            <a:ext cx="10676626" cy="739796"/>
          </a:xfrm>
        </p:spPr>
        <p:txBody>
          <a:bodyPr>
            <a:noAutofit/>
          </a:bodyPr>
          <a:lstStyle/>
          <a:p>
            <a:pPr algn="ctr"/>
            <a:r>
              <a:rPr lang="ru-RU" sz="4000" b="1">
                <a:latin typeface="Century Schoolbook"/>
                <a:ea typeface="+mn-lt"/>
                <a:cs typeface="+mn-lt"/>
              </a:rPr>
              <a:t>Объём средств на МБУ ДО СЮТ</a:t>
            </a:r>
            <a:endParaRPr lang="ru-RU" sz="4000">
              <a:latin typeface="Century Schoolbook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D403B8DC-6CC3-4FC7-B0A0-F7B4A9C1BFA4}"/>
              </a:ext>
            </a:extLst>
          </p:cNvPr>
          <p:cNvSpPr txBox="1"/>
          <p:nvPr/>
        </p:nvSpPr>
        <p:spPr>
          <a:xfrm>
            <a:off x="4724400" y="3200400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buChar char="•"/>
            </a:pPr>
            <a:endParaRPr lang="ru-RU">
              <a:solidFill>
                <a:schemeClr val="lt1"/>
              </a:solidFill>
              <a:latin typeface="Calibri"/>
              <a:cs typeface="Calibri"/>
            </a:endParaRPr>
          </a:p>
        </p:txBody>
      </p:sp>
      <p:sp>
        <p:nvSpPr>
          <p:cNvPr id="14" name="Овал 13">
            <a:extLst>
              <a:ext uri="{FF2B5EF4-FFF2-40B4-BE49-F238E27FC236}">
                <a16:creationId xmlns="" xmlns:a16="http://schemas.microsoft.com/office/drawing/2014/main" id="{9E9B29A1-4070-477F-905D-6DA8AE514450}"/>
              </a:ext>
            </a:extLst>
          </p:cNvPr>
          <p:cNvSpPr/>
          <p:nvPr/>
        </p:nvSpPr>
        <p:spPr>
          <a:xfrm>
            <a:off x="2835215" y="1720969"/>
            <a:ext cx="2113470" cy="1538377"/>
          </a:xfrm>
          <a:prstGeom prst="ellipse">
            <a:avLst/>
          </a:prstGeom>
          <a:ln>
            <a:solidFill>
              <a:srgbClr val="4472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err="1"/>
              <a:t>Ученико</a:t>
            </a:r>
            <a:r>
              <a:rPr lang="ru-RU"/>
              <a:t>-мест (детей)</a:t>
            </a:r>
          </a:p>
        </p:txBody>
      </p:sp>
      <p:sp>
        <p:nvSpPr>
          <p:cNvPr id="15" name="Знак умножения 14">
            <a:extLst>
              <a:ext uri="{FF2B5EF4-FFF2-40B4-BE49-F238E27FC236}">
                <a16:creationId xmlns="" xmlns:a16="http://schemas.microsoft.com/office/drawing/2014/main" id="{9539DAAE-A1A7-4C3E-8BF0-161DC996EC8C}"/>
              </a:ext>
            </a:extLst>
          </p:cNvPr>
          <p:cNvSpPr/>
          <p:nvPr/>
        </p:nvSpPr>
        <p:spPr>
          <a:xfrm>
            <a:off x="3049976" y="3359090"/>
            <a:ext cx="1524000" cy="747622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>
            <a:extLst>
              <a:ext uri="{FF2B5EF4-FFF2-40B4-BE49-F238E27FC236}">
                <a16:creationId xmlns="" xmlns:a16="http://schemas.microsoft.com/office/drawing/2014/main" id="{27146447-4ECE-4240-801F-C592C3A2FC19}"/>
              </a:ext>
            </a:extLst>
          </p:cNvPr>
          <p:cNvSpPr/>
          <p:nvPr/>
        </p:nvSpPr>
        <p:spPr>
          <a:xfrm>
            <a:off x="2833420" y="4508379"/>
            <a:ext cx="2113469" cy="13227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/>
              <a:t>Стоимость одного </a:t>
            </a:r>
            <a:r>
              <a:rPr lang="ru-RU" err="1"/>
              <a:t>ученико</a:t>
            </a:r>
            <a:r>
              <a:rPr lang="ru-RU"/>
              <a:t>-мест</a:t>
            </a:r>
          </a:p>
        </p:txBody>
      </p:sp>
      <p:sp>
        <p:nvSpPr>
          <p:cNvPr id="17" name="Стрелка: вправо 16">
            <a:extLst>
              <a:ext uri="{FF2B5EF4-FFF2-40B4-BE49-F238E27FC236}">
                <a16:creationId xmlns="" xmlns:a16="http://schemas.microsoft.com/office/drawing/2014/main" id="{F90184D4-CEF5-4198-8298-98706357857C}"/>
              </a:ext>
            </a:extLst>
          </p:cNvPr>
          <p:cNvSpPr/>
          <p:nvPr/>
        </p:nvSpPr>
        <p:spPr>
          <a:xfrm>
            <a:off x="5230290" y="3198365"/>
            <a:ext cx="1394603" cy="10639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>
            <a:extLst>
              <a:ext uri="{FF2B5EF4-FFF2-40B4-BE49-F238E27FC236}">
                <a16:creationId xmlns="" xmlns:a16="http://schemas.microsoft.com/office/drawing/2014/main" id="{171A3CB2-57FD-4B1C-98C3-5AF926993206}"/>
              </a:ext>
            </a:extLst>
          </p:cNvPr>
          <p:cNvSpPr/>
          <p:nvPr/>
        </p:nvSpPr>
        <p:spPr>
          <a:xfrm>
            <a:off x="7834942" y="2134319"/>
            <a:ext cx="3062376" cy="26310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/>
              <a:t>Федеральные </a:t>
            </a:r>
          </a:p>
          <a:p>
            <a:pPr algn="ctr"/>
            <a:r>
              <a:rPr lang="ru-RU"/>
              <a:t>средства</a:t>
            </a:r>
          </a:p>
        </p:txBody>
      </p:sp>
    </p:spTree>
    <p:extLst>
      <p:ext uri="{BB962C8B-B14F-4D97-AF65-F5344CB8AC3E}">
        <p14:creationId xmlns:p14="http://schemas.microsoft.com/office/powerpoint/2010/main" val="16248348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8763E18-F5BD-42A3-8306-9760D2A92C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685800"/>
            <a:ext cx="10676626" cy="5254285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3200" b="1" dirty="0">
                <a:solidFill>
                  <a:schemeClr val="tx1"/>
                </a:solidFill>
              </a:rPr>
              <a:t>СТОИМОСТЬ ОДНОГО МЕСТА ДОД ( руб.)</a:t>
            </a:r>
            <a:endParaRPr lang="ru-RU" dirty="0"/>
          </a:p>
          <a:p>
            <a:pPr>
              <a:buClr>
                <a:srgbClr val="FFFFFF"/>
              </a:buClr>
            </a:pPr>
            <a:r>
              <a:rPr lang="ru-RU" sz="3200" b="1" dirty="0">
                <a:solidFill>
                  <a:schemeClr val="tx1"/>
                </a:solidFill>
              </a:rPr>
              <a:t>Технической направленности-29 382 </a:t>
            </a:r>
          </a:p>
          <a:p>
            <a:pPr>
              <a:buClr>
                <a:srgbClr val="FFFFFF"/>
              </a:buClr>
            </a:pPr>
            <a:r>
              <a:rPr lang="ru-RU" sz="3200" b="1" dirty="0">
                <a:solidFill>
                  <a:schemeClr val="tx1"/>
                </a:solidFill>
              </a:rPr>
              <a:t>Естественно-научной направленности- 18 699</a:t>
            </a:r>
          </a:p>
          <a:p>
            <a:pPr marL="0" indent="0">
              <a:buClr>
                <a:srgbClr val="FFFFFF"/>
              </a:buClr>
              <a:buNone/>
            </a:pPr>
            <a:r>
              <a:rPr lang="ru-RU" sz="3200" b="1" dirty="0">
                <a:solidFill>
                  <a:schemeClr val="tx1"/>
                </a:solidFill>
              </a:rPr>
              <a:t>  Создано было 15 </a:t>
            </a:r>
            <a:r>
              <a:rPr lang="ru-RU" sz="3200" b="1">
                <a:solidFill>
                  <a:schemeClr val="tx1"/>
                </a:solidFill>
              </a:rPr>
              <a:t>новых </a:t>
            </a:r>
            <a:r>
              <a:rPr lang="ru-RU" sz="3200" b="1" smtClean="0">
                <a:solidFill>
                  <a:schemeClr val="tx1"/>
                </a:solidFill>
              </a:rPr>
              <a:t>мест</a:t>
            </a:r>
            <a:endParaRPr lang="ru-RU" sz="3200" b="1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sz="3200" b="1" dirty="0">
                <a:solidFill>
                  <a:schemeClr val="tx1"/>
                </a:solidFill>
              </a:rPr>
              <a:t>- технической направленности </a:t>
            </a:r>
            <a:r>
              <a:rPr lang="ru-RU" sz="2400" b="1" dirty="0">
                <a:solidFill>
                  <a:schemeClr val="tx1"/>
                </a:solidFill>
              </a:rPr>
              <a:t>( 30 обучающихся)</a:t>
            </a:r>
            <a:endParaRPr lang="ru-RU" sz="24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ru-RU" sz="3200" b="1" dirty="0">
                <a:solidFill>
                  <a:schemeClr val="tx1"/>
                </a:solidFill>
              </a:rPr>
              <a:t>-естественно научной направленности </a:t>
            </a:r>
          </a:p>
          <a:p>
            <a:pPr marL="0" indent="0" algn="just">
              <a:buNone/>
            </a:pPr>
            <a:r>
              <a:rPr lang="ru-RU" sz="2400" b="1" dirty="0">
                <a:solidFill>
                  <a:schemeClr val="tx1"/>
                </a:solidFill>
              </a:rPr>
              <a:t>(45 обучающихся)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81512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148E3ED-B691-45CA-984A-A067D9B9E1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7580" y="512011"/>
            <a:ext cx="8400715" cy="5767581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just"/>
            <a:r>
              <a:rPr lang="ru-RU" sz="2200" b="1">
                <a:solidFill>
                  <a:schemeClr val="tx1"/>
                </a:solidFill>
                <a:ea typeface="+mn-lt"/>
                <a:cs typeface="+mn-lt"/>
              </a:rPr>
              <a:t>В рамках федерального проекта «Успех каждого ребенка» национального проекта «Образование»   на Станции юных техников были созданы  новые места  для реализации дополнительных общеразвивающих программ технической направленности «3 D моделирование» и естественнонаучной направленности «Мир, в котором я живу». </a:t>
            </a:r>
            <a:endParaRPr lang="ru-RU" sz="2200" b="1">
              <a:solidFill>
                <a:schemeClr val="tx1"/>
              </a:solidFill>
            </a:endParaRPr>
          </a:p>
          <a:p>
            <a:pPr>
              <a:buClr>
                <a:srgbClr val="FFFFFF"/>
              </a:buClr>
            </a:pPr>
            <a:r>
              <a:rPr lang="ru-RU" sz="2200" b="1">
                <a:solidFill>
                  <a:schemeClr val="tx1"/>
                </a:solidFill>
                <a:ea typeface="+mn-lt"/>
                <a:cs typeface="+mn-lt"/>
              </a:rPr>
              <a:t>     Ключевая цель данного  мероприятия – увеличить охват детей, занимающихся по дополнительным общеразвивающим программам. А задача - раскрыть индивидуальные способности и помочь детям всех возрастов, в том числе и обучающимся с ОВЗ, гармонично развиваться во различных областях с учетом интересов, возможностей, реалий современного мира и перспектив.</a:t>
            </a:r>
            <a:endParaRPr lang="ru-RU" sz="2200" b="1">
              <a:solidFill>
                <a:schemeClr val="tx1"/>
              </a:solidFill>
            </a:endParaRPr>
          </a:p>
        </p:txBody>
      </p:sp>
      <p:pic>
        <p:nvPicPr>
          <p:cNvPr id="4" name="Рисунок 4" descr="Изображение выглядит как текст, визитка&#10;&#10;Автоматически созданное описание">
            <a:extLst>
              <a:ext uri="{FF2B5EF4-FFF2-40B4-BE49-F238E27FC236}">
                <a16:creationId xmlns="" xmlns:a16="http://schemas.microsoft.com/office/drawing/2014/main" id="{A4FE488C-AB79-4E0D-9AEB-F74CB1E5CD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302" y="1958980"/>
            <a:ext cx="3088256" cy="2676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9208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52B7EAB-F148-4047-BB2F-B767AEFF94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364958"/>
            <a:ext cx="10753557" cy="72768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b="1">
                <a:solidFill>
                  <a:schemeClr val="tx1"/>
                </a:solidFill>
              </a:rPr>
              <a:t>Дополнительная общеразивающая программ " 3 D моделирование"</a:t>
            </a:r>
            <a:endParaRPr lang="ru-RU">
              <a:solidFill>
                <a:schemeClr val="tx1"/>
              </a:solidFill>
            </a:endParaRPr>
          </a:p>
        </p:txBody>
      </p:sp>
      <p:pic>
        <p:nvPicPr>
          <p:cNvPr id="4" name="Рисунок 4" descr="Изображение выглядит как текст, здание, внешний, знак&#10;&#10;Автоматически созданное описание">
            <a:extLst>
              <a:ext uri="{FF2B5EF4-FFF2-40B4-BE49-F238E27FC236}">
                <a16:creationId xmlns="" xmlns:a16="http://schemas.microsoft.com/office/drawing/2014/main" id="{2559A40F-3484-45BE-8290-5FBD0DB90A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873" y="1228925"/>
            <a:ext cx="2901350" cy="21724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5" descr="Изображение выглядит как внутренний, стена, потолок, пол&#10;&#10;Автоматически созданное описание">
            <a:extLst>
              <a:ext uri="{FF2B5EF4-FFF2-40B4-BE49-F238E27FC236}">
                <a16:creationId xmlns="" xmlns:a16="http://schemas.microsoft.com/office/drawing/2014/main" id="{0024AC0E-DBEF-41F8-941A-9829FDF4EC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6286" y="1235734"/>
            <a:ext cx="2915728" cy="20717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6" descr="Изображение выглядит как текст, внутренний, стена, пол&#10;&#10;Автоматически созданное описание">
            <a:extLst>
              <a:ext uri="{FF2B5EF4-FFF2-40B4-BE49-F238E27FC236}">
                <a16:creationId xmlns="" xmlns:a16="http://schemas.microsoft.com/office/drawing/2014/main" id="{295D1C24-95EF-4638-9C68-0916161A11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8815" y="3550489"/>
            <a:ext cx="2915728" cy="22155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7" descr="Изображение выглядит как стена, внутренний, рабочий стол&#10;&#10;Автоматически созданное описание">
            <a:extLst>
              <a:ext uri="{FF2B5EF4-FFF2-40B4-BE49-F238E27FC236}">
                <a16:creationId xmlns="" xmlns:a16="http://schemas.microsoft.com/office/drawing/2014/main" id="{D11550FC-145E-4412-AF27-466491F179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46853" y="1163847"/>
            <a:ext cx="2901350" cy="21436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8" descr="Изображение выглядит как внутренний, пол, стена, потолок&#10;&#10;Автоматически созданное описание">
            <a:extLst>
              <a:ext uri="{FF2B5EF4-FFF2-40B4-BE49-F238E27FC236}">
                <a16:creationId xmlns="" xmlns:a16="http://schemas.microsoft.com/office/drawing/2014/main" id="{63A5B1F8-F6B6-4D20-833B-4CC3DEF919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5683" y="3564866"/>
            <a:ext cx="2915728" cy="22011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10" descr="Изображение выглядит как текст, стена, внутренний, электроника&#10;&#10;Автоматически созданное описание">
            <a:extLst>
              <a:ext uri="{FF2B5EF4-FFF2-40B4-BE49-F238E27FC236}">
                <a16:creationId xmlns="" xmlns:a16="http://schemas.microsoft.com/office/drawing/2014/main" id="{D1D0D047-1E90-4A57-A8C3-E54FFA7451D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05004" y="3550489"/>
            <a:ext cx="2915728" cy="22155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316694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06207F1-143D-4BCE-9E62-60C5355655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527650"/>
            <a:ext cx="11237343" cy="840438"/>
          </a:xfrm>
        </p:spPr>
        <p:txBody>
          <a:bodyPr/>
          <a:lstStyle/>
          <a:p>
            <a:pPr marL="0" indent="0">
              <a:buNone/>
            </a:pPr>
            <a:r>
              <a:rPr lang="ru-RU" b="1">
                <a:solidFill>
                  <a:schemeClr val="tx1"/>
                </a:solidFill>
              </a:rPr>
              <a:t>          Доролнительная общеразвивающая программа "Мир,в котором я живу"</a:t>
            </a:r>
            <a:endParaRPr lang="ru-RU">
              <a:solidFill>
                <a:schemeClr val="tx1"/>
              </a:solidFill>
            </a:endParaRPr>
          </a:p>
        </p:txBody>
      </p:sp>
      <p:pic>
        <p:nvPicPr>
          <p:cNvPr id="4" name="Рисунок 4" descr="Изображение выглядит как текст, конверт, канцелярские товары, визитка&#10;&#10;Автоматически созданное описание">
            <a:extLst>
              <a:ext uri="{FF2B5EF4-FFF2-40B4-BE49-F238E27FC236}">
                <a16:creationId xmlns="" xmlns:a16="http://schemas.microsoft.com/office/drawing/2014/main" id="{5E775D2E-E7C6-4788-88BC-FB73B46FD9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7645" y="1365131"/>
            <a:ext cx="2800709" cy="21292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5" descr="Изображение выглядит как внутренний, стена, пол, белый&#10;&#10;Автоматически созданное описание">
            <a:extLst>
              <a:ext uri="{FF2B5EF4-FFF2-40B4-BE49-F238E27FC236}">
                <a16:creationId xmlns="" xmlns:a16="http://schemas.microsoft.com/office/drawing/2014/main" id="{F90DC5EF-18F2-4500-A4FD-A744E4F22B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4400" y="1945257"/>
            <a:ext cx="2743200" cy="3657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6" descr="Изображение выглядит как пол, стена, внутренний&#10;&#10;Автоматически созданное описание">
            <a:extLst>
              <a:ext uri="{FF2B5EF4-FFF2-40B4-BE49-F238E27FC236}">
                <a16:creationId xmlns="" xmlns:a16="http://schemas.microsoft.com/office/drawing/2014/main" id="{3E6BC63A-8E35-45E0-83A8-4B39D286C0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5721" y="1437016"/>
            <a:ext cx="2743200" cy="2057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7" descr="Изображение выглядит как внутренний, стол, стена, пол&#10;&#10;Автоматически созданное описание">
            <a:extLst>
              <a:ext uri="{FF2B5EF4-FFF2-40B4-BE49-F238E27FC236}">
                <a16:creationId xmlns="" xmlns:a16="http://schemas.microsoft.com/office/drawing/2014/main" id="{B935E40F-A76F-4262-9BCC-34F74B9C60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57003" y="3924300"/>
            <a:ext cx="2743200" cy="2057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8" descr="Изображение выглядит как стена, внутренний, пол, комната&#10;&#10;Автоматически созданное описание">
            <a:extLst>
              <a:ext uri="{FF2B5EF4-FFF2-40B4-BE49-F238E27FC236}">
                <a16:creationId xmlns="" xmlns:a16="http://schemas.microsoft.com/office/drawing/2014/main" id="{8D48E490-7656-4AEE-90C4-6F1262527FA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20174" y="4039319"/>
            <a:ext cx="2743200" cy="2057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602770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83A380E8-652C-4F80-82D0-09AA53A1CC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685800"/>
            <a:ext cx="10777267" cy="4707946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b="1" dirty="0">
                <a:solidFill>
                  <a:schemeClr val="tx1"/>
                </a:solidFill>
              </a:rPr>
              <a:t>В 2022 году планируется создание 15  новых мест по </a:t>
            </a:r>
            <a:r>
              <a:rPr lang="ru-RU" sz="3200" b="1">
                <a:solidFill>
                  <a:schemeClr val="tx1"/>
                </a:solidFill>
              </a:rPr>
              <a:t>технической </a:t>
            </a:r>
            <a:r>
              <a:rPr lang="ru-RU" sz="3200" b="1" smtClean="0">
                <a:solidFill>
                  <a:schemeClr val="tx1"/>
                </a:solidFill>
              </a:rPr>
              <a:t>направленности </a:t>
            </a:r>
            <a:r>
              <a:rPr lang="ru-RU" sz="3200" b="1" dirty="0">
                <a:solidFill>
                  <a:schemeClr val="tx1"/>
                </a:solidFill>
              </a:rPr>
              <a:t>"РОБОТОТЕХНИКА".</a:t>
            </a:r>
          </a:p>
          <a:p>
            <a:pPr marL="0" indent="0" algn="ctr">
              <a:buNone/>
            </a:pPr>
            <a:r>
              <a:rPr lang="ru-RU" sz="3200" b="1" dirty="0">
                <a:solidFill>
                  <a:schemeClr val="tx1"/>
                </a:solidFill>
              </a:rPr>
              <a:t>Д</a:t>
            </a:r>
            <a:r>
              <a:rPr lang="ru-RU" sz="3200" b="1" dirty="0" smtClean="0">
                <a:solidFill>
                  <a:schemeClr val="tx1"/>
                </a:solidFill>
              </a:rPr>
              <a:t>ля реализации </a:t>
            </a:r>
            <a:r>
              <a:rPr lang="ru-RU" sz="3200" b="1" dirty="0">
                <a:solidFill>
                  <a:schemeClr val="tx1"/>
                </a:solidFill>
              </a:rPr>
              <a:t>дополнительной общеразвивающей </a:t>
            </a:r>
            <a:r>
              <a:rPr lang="ru-RU" sz="3200" b="1" dirty="0" smtClean="0">
                <a:solidFill>
                  <a:schemeClr val="tx1"/>
                </a:solidFill>
              </a:rPr>
              <a:t>программы </a:t>
            </a:r>
            <a:r>
              <a:rPr lang="ru-RU" sz="3200" b="1" dirty="0">
                <a:solidFill>
                  <a:schemeClr val="tx1"/>
                </a:solidFill>
              </a:rPr>
              <a:t>" </a:t>
            </a:r>
            <a:r>
              <a:rPr lang="ru-RU" sz="3200" b="1" dirty="0" smtClean="0">
                <a:solidFill>
                  <a:schemeClr val="tx1"/>
                </a:solidFill>
              </a:rPr>
              <a:t>Робототехника», </a:t>
            </a:r>
            <a:r>
              <a:rPr lang="ru-RU" sz="3200" b="1" dirty="0">
                <a:solidFill>
                  <a:schemeClr val="tx1"/>
                </a:solidFill>
              </a:rPr>
              <a:t>будут заниматься 30 обучающихся</a:t>
            </a:r>
          </a:p>
        </p:txBody>
      </p:sp>
    </p:spTree>
    <p:extLst>
      <p:ext uri="{BB962C8B-B14F-4D97-AF65-F5344CB8AC3E}">
        <p14:creationId xmlns:p14="http://schemas.microsoft.com/office/powerpoint/2010/main" val="2378744831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55</Words>
  <Application>Microsoft Office PowerPoint</Application>
  <PresentationFormat>Широкоэкранный</PresentationFormat>
  <Paragraphs>19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Calibri</vt:lpstr>
      <vt:lpstr>Century Gothic</vt:lpstr>
      <vt:lpstr>Century Schoolbook</vt:lpstr>
      <vt:lpstr>Wingdings 3</vt:lpstr>
      <vt:lpstr>Slice</vt:lpstr>
      <vt:lpstr>Создание новых мест                              дополнительного                  образования детей в  МБУ ДО  "Станция юных техников" МР Иглинский район  Республики Башкортостан  в 2021 году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/>
  <cp:lastModifiedBy>Admin</cp:lastModifiedBy>
  <cp:revision>114</cp:revision>
  <dcterms:created xsi:type="dcterms:W3CDTF">2021-11-24T05:55:33Z</dcterms:created>
  <dcterms:modified xsi:type="dcterms:W3CDTF">2022-02-15T10:19:57Z</dcterms:modified>
</cp:coreProperties>
</file>